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6" r:id="rId4"/>
    <p:sldId id="292" r:id="rId5"/>
    <p:sldId id="282" r:id="rId6"/>
    <p:sldId id="293" r:id="rId7"/>
    <p:sldId id="294" r:id="rId8"/>
    <p:sldId id="295" r:id="rId9"/>
    <p:sldId id="296" r:id="rId10"/>
    <p:sldId id="297" r:id="rId11"/>
    <p:sldId id="281" r:id="rId12"/>
    <p:sldId id="279" r:id="rId13"/>
    <p:sldId id="280" r:id="rId14"/>
    <p:sldId id="277" r:id="rId15"/>
    <p:sldId id="278" r:id="rId16"/>
    <p:sldId id="275" r:id="rId17"/>
    <p:sldId id="298" r:id="rId18"/>
    <p:sldId id="299" r:id="rId19"/>
    <p:sldId id="300" r:id="rId20"/>
    <p:sldId id="291" r:id="rId21"/>
    <p:sldId id="272" r:id="rId22"/>
    <p:sldId id="262" r:id="rId23"/>
    <p:sldId id="301" r:id="rId24"/>
    <p:sldId id="274" r:id="rId25"/>
    <p:sldId id="267" r:id="rId26"/>
    <p:sldId id="265" r:id="rId27"/>
    <p:sldId id="302" r:id="rId28"/>
    <p:sldId id="268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F49F9-2825-4C9E-859D-C5C7B817899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AE649443-50D9-4487-B6F5-07B071E5E0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Elected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Official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992943C6-42FA-45E2-BE54-3D9CF77CBF17}" type="parTrans" cxnId="{D86CC543-1598-47D4-A6F2-138992621764}">
      <dgm:prSet/>
      <dgm:spPr/>
    </dgm:pt>
    <dgm:pt modelId="{0B605824-99AE-41FA-ADDB-8ED691D32D24}" type="sibTrans" cxnId="{D86CC543-1598-47D4-A6F2-138992621764}">
      <dgm:prSet/>
      <dgm:spPr/>
    </dgm:pt>
    <dgm:pt modelId="{1C77F19C-A10D-428C-A5FE-9C4B1C52CB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2B7F"/>
              </a:solidFill>
              <a:effectLst/>
              <a:latin typeface="Arial" charset="0"/>
              <a:cs typeface="Arial" charset="0"/>
            </a:rPr>
            <a:t>Grassroots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rgbClr val="002B7F"/>
            </a:solidFill>
            <a:effectLst/>
            <a:latin typeface="Arial" charset="0"/>
            <a:cs typeface="Arial" charset="0"/>
          </a:endParaRPr>
        </a:p>
      </dgm:t>
    </dgm:pt>
    <dgm:pt modelId="{8743C727-1EA7-4269-B7A8-CFDFB45A3567}" type="parTrans" cxnId="{FA751458-91ED-4346-A5B6-8C549F15AC12}">
      <dgm:prSet/>
      <dgm:spPr/>
      <dgm:t>
        <a:bodyPr/>
        <a:lstStyle/>
        <a:p>
          <a:endParaRPr lang="en-US"/>
        </a:p>
      </dgm:t>
    </dgm:pt>
    <dgm:pt modelId="{0EDC9071-E02D-4F47-B347-E75FED08544B}" type="sibTrans" cxnId="{FA751458-91ED-4346-A5B6-8C549F15AC12}">
      <dgm:prSet/>
      <dgm:spPr/>
    </dgm:pt>
    <dgm:pt modelId="{4D4EB4C2-1A29-42E4-9E95-BB79BF1F89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2B7F"/>
              </a:solidFill>
              <a:effectLst/>
              <a:latin typeface="Arial" charset="0"/>
              <a:cs typeface="Arial" charset="0"/>
            </a:rPr>
            <a:t>Grasstops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rgbClr val="002B7F"/>
            </a:solidFill>
            <a:effectLst/>
            <a:latin typeface="Arial" charset="0"/>
            <a:cs typeface="Arial" charset="0"/>
          </a:endParaRPr>
        </a:p>
      </dgm:t>
    </dgm:pt>
    <dgm:pt modelId="{7793A729-57EA-4B88-9DB3-D2FDFD5EAFC1}" type="parTrans" cxnId="{757E8073-C953-4844-B665-7080BE9E6266}">
      <dgm:prSet/>
      <dgm:spPr/>
      <dgm:t>
        <a:bodyPr/>
        <a:lstStyle/>
        <a:p>
          <a:endParaRPr lang="en-US"/>
        </a:p>
      </dgm:t>
    </dgm:pt>
    <dgm:pt modelId="{BCCBCF0A-D7D4-4267-A24B-9081CDC22A4A}" type="sibTrans" cxnId="{757E8073-C953-4844-B665-7080BE9E6266}">
      <dgm:prSet/>
      <dgm:spPr/>
    </dgm:pt>
    <dgm:pt modelId="{64F7719F-0E62-4351-93DE-35C8A1DF9C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2B7F"/>
              </a:solidFill>
              <a:effectLst/>
              <a:latin typeface="Arial" charset="0"/>
              <a:cs typeface="Arial" charset="0"/>
            </a:rPr>
            <a:t>National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2B7F"/>
              </a:solidFill>
              <a:effectLst/>
              <a:latin typeface="Arial" charset="0"/>
              <a:cs typeface="Arial" charset="0"/>
            </a:rPr>
            <a:t>Organizations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rgbClr val="002B7F"/>
            </a:solidFill>
            <a:effectLst/>
            <a:latin typeface="Arial" charset="0"/>
            <a:cs typeface="Arial" charset="0"/>
          </a:endParaRPr>
        </a:p>
      </dgm:t>
    </dgm:pt>
    <dgm:pt modelId="{1A91353E-203A-4FB9-8DA6-49A3A42C56C5}" type="parTrans" cxnId="{45EDF2FE-DE0D-4CD6-BFC0-13DD46C40021}">
      <dgm:prSet/>
      <dgm:spPr/>
      <dgm:t>
        <a:bodyPr/>
        <a:lstStyle/>
        <a:p>
          <a:endParaRPr lang="en-US"/>
        </a:p>
      </dgm:t>
    </dgm:pt>
    <dgm:pt modelId="{9C2B4C4C-0D5E-45CB-9B81-FADC0184C888}" type="sibTrans" cxnId="{45EDF2FE-DE0D-4CD6-BFC0-13DD46C40021}">
      <dgm:prSet/>
      <dgm:spPr/>
    </dgm:pt>
    <dgm:pt modelId="{7B532C9C-8B05-4AD1-A134-51ED24501F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2B7F"/>
              </a:solidFill>
              <a:effectLst/>
              <a:latin typeface="Arial" charset="0"/>
              <a:cs typeface="Arial" charset="0"/>
            </a:rPr>
            <a:t>Peer-to-Peer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rgbClr val="002B7F"/>
            </a:solidFill>
            <a:effectLst/>
            <a:latin typeface="Arial" charset="0"/>
            <a:cs typeface="Arial" charset="0"/>
          </a:endParaRPr>
        </a:p>
      </dgm:t>
    </dgm:pt>
    <dgm:pt modelId="{F25837D5-CC8B-43E2-B008-B55E2C6F695F}" type="parTrans" cxnId="{F239329B-72DC-4FFA-AE92-A5C57860EABF}">
      <dgm:prSet/>
      <dgm:spPr/>
      <dgm:t>
        <a:bodyPr/>
        <a:lstStyle/>
        <a:p>
          <a:endParaRPr lang="en-US"/>
        </a:p>
      </dgm:t>
    </dgm:pt>
    <dgm:pt modelId="{CBE43E3D-63BE-4BD5-9D47-5F5883C64D45}" type="sibTrans" cxnId="{F239329B-72DC-4FFA-AE92-A5C57860EABF}">
      <dgm:prSet/>
      <dgm:spPr/>
    </dgm:pt>
    <dgm:pt modelId="{2E3C1CDE-7088-45EE-BE3D-48DC1D0ED5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2B7F"/>
              </a:solidFill>
              <a:effectLst/>
              <a:latin typeface="Arial" charset="0"/>
              <a:cs typeface="Arial" charset="0"/>
            </a:rPr>
            <a:t>Media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rgbClr val="002B7F"/>
            </a:solidFill>
            <a:effectLst/>
            <a:latin typeface="Arial" charset="0"/>
            <a:cs typeface="Arial" charset="0"/>
          </a:endParaRPr>
        </a:p>
      </dgm:t>
    </dgm:pt>
    <dgm:pt modelId="{58BE79B5-5543-48FD-8F46-97051D0EDD1B}" type="parTrans" cxnId="{9BFC0B09-BA23-4BE4-8CEE-BE9A7CF29177}">
      <dgm:prSet/>
      <dgm:spPr/>
      <dgm:t>
        <a:bodyPr/>
        <a:lstStyle/>
        <a:p>
          <a:endParaRPr lang="en-US"/>
        </a:p>
      </dgm:t>
    </dgm:pt>
    <dgm:pt modelId="{735938A9-095E-4C1B-B128-85A004F11368}" type="sibTrans" cxnId="{9BFC0B09-BA23-4BE4-8CEE-BE9A7CF29177}">
      <dgm:prSet/>
      <dgm:spPr/>
    </dgm:pt>
    <dgm:pt modelId="{5E1A38B7-9055-4B93-A44F-3C1D0D5595E5}" type="pres">
      <dgm:prSet presAssocID="{032F49F9-2825-4C9E-859D-C5C7B817899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5C6050-1E4A-4C89-AE5D-04DC83DDA357}" type="pres">
      <dgm:prSet presAssocID="{AE649443-50D9-4487-B6F5-07B071E5E055}" presName="centerShape" presStyleLbl="node0" presStyleIdx="0" presStyleCnt="1"/>
      <dgm:spPr/>
    </dgm:pt>
    <dgm:pt modelId="{C9F28D0B-E8AE-41A8-9DCB-90FD8FF76761}" type="pres">
      <dgm:prSet presAssocID="{8743C727-1EA7-4269-B7A8-CFDFB45A3567}" presName="Name9" presStyleLbl="parChTrans1D2" presStyleIdx="0" presStyleCnt="5"/>
      <dgm:spPr/>
    </dgm:pt>
    <dgm:pt modelId="{541F0920-49C1-4555-9C31-C21FFB51EFFD}" type="pres">
      <dgm:prSet presAssocID="{8743C727-1EA7-4269-B7A8-CFDFB45A3567}" presName="connTx" presStyleLbl="parChTrans1D2" presStyleIdx="0" presStyleCnt="5"/>
      <dgm:spPr/>
    </dgm:pt>
    <dgm:pt modelId="{6F76E118-EF8B-49BF-84B8-BE666F14EDF0}" type="pres">
      <dgm:prSet presAssocID="{1C77F19C-A10D-428C-A5FE-9C4B1C52CB41}" presName="node" presStyleLbl="node1" presStyleIdx="0" presStyleCnt="5">
        <dgm:presLayoutVars>
          <dgm:bulletEnabled val="1"/>
        </dgm:presLayoutVars>
      </dgm:prSet>
      <dgm:spPr/>
    </dgm:pt>
    <dgm:pt modelId="{E20F9DDD-5CA3-4209-A9AA-0B63CC27F4C4}" type="pres">
      <dgm:prSet presAssocID="{7793A729-57EA-4B88-9DB3-D2FDFD5EAFC1}" presName="Name9" presStyleLbl="parChTrans1D2" presStyleIdx="1" presStyleCnt="5"/>
      <dgm:spPr/>
    </dgm:pt>
    <dgm:pt modelId="{E93E87BA-937B-4775-8192-4768049C0CFF}" type="pres">
      <dgm:prSet presAssocID="{7793A729-57EA-4B88-9DB3-D2FDFD5EAFC1}" presName="connTx" presStyleLbl="parChTrans1D2" presStyleIdx="1" presStyleCnt="5"/>
      <dgm:spPr/>
    </dgm:pt>
    <dgm:pt modelId="{B0B8D57B-E87E-48D9-B05A-0F798AE530C1}" type="pres">
      <dgm:prSet presAssocID="{4D4EB4C2-1A29-42E4-9E95-BB79BF1F8925}" presName="node" presStyleLbl="node1" presStyleIdx="1" presStyleCnt="5">
        <dgm:presLayoutVars>
          <dgm:bulletEnabled val="1"/>
        </dgm:presLayoutVars>
      </dgm:prSet>
      <dgm:spPr/>
    </dgm:pt>
    <dgm:pt modelId="{8AE12EFE-3516-43EE-9B11-745962E64CE4}" type="pres">
      <dgm:prSet presAssocID="{1A91353E-203A-4FB9-8DA6-49A3A42C56C5}" presName="Name9" presStyleLbl="parChTrans1D2" presStyleIdx="2" presStyleCnt="5"/>
      <dgm:spPr/>
    </dgm:pt>
    <dgm:pt modelId="{93EE1C8E-2574-4F11-946D-848B8B15177C}" type="pres">
      <dgm:prSet presAssocID="{1A91353E-203A-4FB9-8DA6-49A3A42C56C5}" presName="connTx" presStyleLbl="parChTrans1D2" presStyleIdx="2" presStyleCnt="5"/>
      <dgm:spPr/>
    </dgm:pt>
    <dgm:pt modelId="{818553DA-4E96-421B-B157-CC47D8ECB395}" type="pres">
      <dgm:prSet presAssocID="{64F7719F-0E62-4351-93DE-35C8A1DF9C6F}" presName="node" presStyleLbl="node1" presStyleIdx="2" presStyleCnt="5">
        <dgm:presLayoutVars>
          <dgm:bulletEnabled val="1"/>
        </dgm:presLayoutVars>
      </dgm:prSet>
      <dgm:spPr/>
    </dgm:pt>
    <dgm:pt modelId="{FE5E00CB-D526-4C5C-AD9E-51C3CBC2EC12}" type="pres">
      <dgm:prSet presAssocID="{F25837D5-CC8B-43E2-B008-B55E2C6F695F}" presName="Name9" presStyleLbl="parChTrans1D2" presStyleIdx="3" presStyleCnt="5"/>
      <dgm:spPr/>
    </dgm:pt>
    <dgm:pt modelId="{5EA776B3-3CAB-4298-814E-8FA28D5F9F83}" type="pres">
      <dgm:prSet presAssocID="{F25837D5-CC8B-43E2-B008-B55E2C6F695F}" presName="connTx" presStyleLbl="parChTrans1D2" presStyleIdx="3" presStyleCnt="5"/>
      <dgm:spPr/>
    </dgm:pt>
    <dgm:pt modelId="{D12D9D24-C4DE-4BFC-AA08-7FDF0FC182F6}" type="pres">
      <dgm:prSet presAssocID="{7B532C9C-8B05-4AD1-A134-51ED24501F73}" presName="node" presStyleLbl="node1" presStyleIdx="3" presStyleCnt="5">
        <dgm:presLayoutVars>
          <dgm:bulletEnabled val="1"/>
        </dgm:presLayoutVars>
      </dgm:prSet>
      <dgm:spPr/>
    </dgm:pt>
    <dgm:pt modelId="{F5EA6A24-E11B-4C24-BB5E-D6F7EB4353CC}" type="pres">
      <dgm:prSet presAssocID="{58BE79B5-5543-48FD-8F46-97051D0EDD1B}" presName="Name9" presStyleLbl="parChTrans1D2" presStyleIdx="4" presStyleCnt="5"/>
      <dgm:spPr/>
    </dgm:pt>
    <dgm:pt modelId="{DBBB023D-39DF-4284-9E82-6E835D70DD63}" type="pres">
      <dgm:prSet presAssocID="{58BE79B5-5543-48FD-8F46-97051D0EDD1B}" presName="connTx" presStyleLbl="parChTrans1D2" presStyleIdx="4" presStyleCnt="5"/>
      <dgm:spPr/>
    </dgm:pt>
    <dgm:pt modelId="{F272B2F8-3CCF-44BC-B109-EE1DD0745574}" type="pres">
      <dgm:prSet presAssocID="{2E3C1CDE-7088-45EE-BE3D-48DC1D0ED56D}" presName="node" presStyleLbl="node1" presStyleIdx="4" presStyleCnt="5">
        <dgm:presLayoutVars>
          <dgm:bulletEnabled val="1"/>
        </dgm:presLayoutVars>
      </dgm:prSet>
      <dgm:spPr/>
    </dgm:pt>
  </dgm:ptLst>
  <dgm:cxnLst>
    <dgm:cxn modelId="{99115982-90F9-47AC-868B-501448FF439A}" type="presOf" srcId="{7B532C9C-8B05-4AD1-A134-51ED24501F73}" destId="{D12D9D24-C4DE-4BFC-AA08-7FDF0FC182F6}" srcOrd="0" destOrd="0" presId="urn:microsoft.com/office/officeart/2005/8/layout/radial1"/>
    <dgm:cxn modelId="{05AE7638-D9BF-44BA-AD68-26098E0AF624}" type="presOf" srcId="{AE649443-50D9-4487-B6F5-07B071E5E055}" destId="{9A5C6050-1E4A-4C89-AE5D-04DC83DDA357}" srcOrd="0" destOrd="0" presId="urn:microsoft.com/office/officeart/2005/8/layout/radial1"/>
    <dgm:cxn modelId="{C21ABE6F-9E40-437B-9EC4-04B87E4E474E}" type="presOf" srcId="{8743C727-1EA7-4269-B7A8-CFDFB45A3567}" destId="{C9F28D0B-E8AE-41A8-9DCB-90FD8FF76761}" srcOrd="0" destOrd="0" presId="urn:microsoft.com/office/officeart/2005/8/layout/radial1"/>
    <dgm:cxn modelId="{9E5C236F-856B-4F14-B8CB-BA682EA35403}" type="presOf" srcId="{1A91353E-203A-4FB9-8DA6-49A3A42C56C5}" destId="{8AE12EFE-3516-43EE-9B11-745962E64CE4}" srcOrd="0" destOrd="0" presId="urn:microsoft.com/office/officeart/2005/8/layout/radial1"/>
    <dgm:cxn modelId="{BCBC380F-BA68-4A5C-9883-2B2FEAC922AE}" type="presOf" srcId="{1A91353E-203A-4FB9-8DA6-49A3A42C56C5}" destId="{93EE1C8E-2574-4F11-946D-848B8B15177C}" srcOrd="1" destOrd="0" presId="urn:microsoft.com/office/officeart/2005/8/layout/radial1"/>
    <dgm:cxn modelId="{D86CC543-1598-47D4-A6F2-138992621764}" srcId="{032F49F9-2825-4C9E-859D-C5C7B8178997}" destId="{AE649443-50D9-4487-B6F5-07B071E5E055}" srcOrd="0" destOrd="0" parTransId="{992943C6-42FA-45E2-BE54-3D9CF77CBF17}" sibTransId="{0B605824-99AE-41FA-ADDB-8ED691D32D24}"/>
    <dgm:cxn modelId="{9BFC0B09-BA23-4BE4-8CEE-BE9A7CF29177}" srcId="{AE649443-50D9-4487-B6F5-07B071E5E055}" destId="{2E3C1CDE-7088-45EE-BE3D-48DC1D0ED56D}" srcOrd="4" destOrd="0" parTransId="{58BE79B5-5543-48FD-8F46-97051D0EDD1B}" sibTransId="{735938A9-095E-4C1B-B128-85A004F11368}"/>
    <dgm:cxn modelId="{8F534C76-5199-4132-849E-84A0774D0FD2}" type="presOf" srcId="{7793A729-57EA-4B88-9DB3-D2FDFD5EAFC1}" destId="{E20F9DDD-5CA3-4209-A9AA-0B63CC27F4C4}" srcOrd="0" destOrd="0" presId="urn:microsoft.com/office/officeart/2005/8/layout/radial1"/>
    <dgm:cxn modelId="{FF4AA297-D0CE-4522-9857-55446F1B6D37}" type="presOf" srcId="{8743C727-1EA7-4269-B7A8-CFDFB45A3567}" destId="{541F0920-49C1-4555-9C31-C21FFB51EFFD}" srcOrd="1" destOrd="0" presId="urn:microsoft.com/office/officeart/2005/8/layout/radial1"/>
    <dgm:cxn modelId="{FA751458-91ED-4346-A5B6-8C549F15AC12}" srcId="{AE649443-50D9-4487-B6F5-07B071E5E055}" destId="{1C77F19C-A10D-428C-A5FE-9C4B1C52CB41}" srcOrd="0" destOrd="0" parTransId="{8743C727-1EA7-4269-B7A8-CFDFB45A3567}" sibTransId="{0EDC9071-E02D-4F47-B347-E75FED08544B}"/>
    <dgm:cxn modelId="{C337ED75-B6C0-4564-878B-DD615FF8F22B}" type="presOf" srcId="{64F7719F-0E62-4351-93DE-35C8A1DF9C6F}" destId="{818553DA-4E96-421B-B157-CC47D8ECB395}" srcOrd="0" destOrd="0" presId="urn:microsoft.com/office/officeart/2005/8/layout/radial1"/>
    <dgm:cxn modelId="{F239329B-72DC-4FFA-AE92-A5C57860EABF}" srcId="{AE649443-50D9-4487-B6F5-07B071E5E055}" destId="{7B532C9C-8B05-4AD1-A134-51ED24501F73}" srcOrd="3" destOrd="0" parTransId="{F25837D5-CC8B-43E2-B008-B55E2C6F695F}" sibTransId="{CBE43E3D-63BE-4BD5-9D47-5F5883C64D45}"/>
    <dgm:cxn modelId="{EE9C102F-B0C6-41E5-942C-29C7629F9CE6}" type="presOf" srcId="{58BE79B5-5543-48FD-8F46-97051D0EDD1B}" destId="{DBBB023D-39DF-4284-9E82-6E835D70DD63}" srcOrd="1" destOrd="0" presId="urn:microsoft.com/office/officeart/2005/8/layout/radial1"/>
    <dgm:cxn modelId="{757E8073-C953-4844-B665-7080BE9E6266}" srcId="{AE649443-50D9-4487-B6F5-07B071E5E055}" destId="{4D4EB4C2-1A29-42E4-9E95-BB79BF1F8925}" srcOrd="1" destOrd="0" parTransId="{7793A729-57EA-4B88-9DB3-D2FDFD5EAFC1}" sibTransId="{BCCBCF0A-D7D4-4267-A24B-9081CDC22A4A}"/>
    <dgm:cxn modelId="{46CC2263-AB11-4C26-A38D-1F94C5A55BC9}" type="presOf" srcId="{58BE79B5-5543-48FD-8F46-97051D0EDD1B}" destId="{F5EA6A24-E11B-4C24-BB5E-D6F7EB4353CC}" srcOrd="0" destOrd="0" presId="urn:microsoft.com/office/officeart/2005/8/layout/radial1"/>
    <dgm:cxn modelId="{8E33E807-08F5-49F4-8F63-EA857FB791DF}" type="presOf" srcId="{4D4EB4C2-1A29-42E4-9E95-BB79BF1F8925}" destId="{B0B8D57B-E87E-48D9-B05A-0F798AE530C1}" srcOrd="0" destOrd="0" presId="urn:microsoft.com/office/officeart/2005/8/layout/radial1"/>
    <dgm:cxn modelId="{2254BD02-1364-4280-9C91-52662E9B7555}" type="presOf" srcId="{2E3C1CDE-7088-45EE-BE3D-48DC1D0ED56D}" destId="{F272B2F8-3CCF-44BC-B109-EE1DD0745574}" srcOrd="0" destOrd="0" presId="urn:microsoft.com/office/officeart/2005/8/layout/radial1"/>
    <dgm:cxn modelId="{E51CD242-707C-4CF7-AE45-2E779BD4D4E7}" type="presOf" srcId="{032F49F9-2825-4C9E-859D-C5C7B8178997}" destId="{5E1A38B7-9055-4B93-A44F-3C1D0D5595E5}" srcOrd="0" destOrd="0" presId="urn:microsoft.com/office/officeart/2005/8/layout/radial1"/>
    <dgm:cxn modelId="{006820C7-B994-48E4-97CC-B7A8E47A3BEF}" type="presOf" srcId="{F25837D5-CC8B-43E2-B008-B55E2C6F695F}" destId="{FE5E00CB-D526-4C5C-AD9E-51C3CBC2EC12}" srcOrd="0" destOrd="0" presId="urn:microsoft.com/office/officeart/2005/8/layout/radial1"/>
    <dgm:cxn modelId="{45EDF2FE-DE0D-4CD6-BFC0-13DD46C40021}" srcId="{AE649443-50D9-4487-B6F5-07B071E5E055}" destId="{64F7719F-0E62-4351-93DE-35C8A1DF9C6F}" srcOrd="2" destOrd="0" parTransId="{1A91353E-203A-4FB9-8DA6-49A3A42C56C5}" sibTransId="{9C2B4C4C-0D5E-45CB-9B81-FADC0184C888}"/>
    <dgm:cxn modelId="{A4F5D872-61BC-4F3F-9C5E-25E457F7AD5F}" type="presOf" srcId="{1C77F19C-A10D-428C-A5FE-9C4B1C52CB41}" destId="{6F76E118-EF8B-49BF-84B8-BE666F14EDF0}" srcOrd="0" destOrd="0" presId="urn:microsoft.com/office/officeart/2005/8/layout/radial1"/>
    <dgm:cxn modelId="{03DFA362-C32D-437F-9338-8A350A99C7A5}" type="presOf" srcId="{7793A729-57EA-4B88-9DB3-D2FDFD5EAFC1}" destId="{E93E87BA-937B-4775-8192-4768049C0CFF}" srcOrd="1" destOrd="0" presId="urn:microsoft.com/office/officeart/2005/8/layout/radial1"/>
    <dgm:cxn modelId="{144CC31D-418C-482F-800E-4646F4A48240}" type="presOf" srcId="{F25837D5-CC8B-43E2-B008-B55E2C6F695F}" destId="{5EA776B3-3CAB-4298-814E-8FA28D5F9F83}" srcOrd="1" destOrd="0" presId="urn:microsoft.com/office/officeart/2005/8/layout/radial1"/>
    <dgm:cxn modelId="{CD3D1BB4-CC38-4667-8D1F-84D203564A7D}" type="presParOf" srcId="{5E1A38B7-9055-4B93-A44F-3C1D0D5595E5}" destId="{9A5C6050-1E4A-4C89-AE5D-04DC83DDA357}" srcOrd="0" destOrd="0" presId="urn:microsoft.com/office/officeart/2005/8/layout/radial1"/>
    <dgm:cxn modelId="{6CAA84DD-AAE1-4935-A62A-23EE468C16A4}" type="presParOf" srcId="{5E1A38B7-9055-4B93-A44F-3C1D0D5595E5}" destId="{C9F28D0B-E8AE-41A8-9DCB-90FD8FF76761}" srcOrd="1" destOrd="0" presId="urn:microsoft.com/office/officeart/2005/8/layout/radial1"/>
    <dgm:cxn modelId="{EE8E8750-695C-4319-8C4D-C538CE2FCEE5}" type="presParOf" srcId="{C9F28D0B-E8AE-41A8-9DCB-90FD8FF76761}" destId="{541F0920-49C1-4555-9C31-C21FFB51EFFD}" srcOrd="0" destOrd="0" presId="urn:microsoft.com/office/officeart/2005/8/layout/radial1"/>
    <dgm:cxn modelId="{F410CEF7-ECFC-419A-8BD1-774CFE8C6A95}" type="presParOf" srcId="{5E1A38B7-9055-4B93-A44F-3C1D0D5595E5}" destId="{6F76E118-EF8B-49BF-84B8-BE666F14EDF0}" srcOrd="2" destOrd="0" presId="urn:microsoft.com/office/officeart/2005/8/layout/radial1"/>
    <dgm:cxn modelId="{1DCA3210-D7A3-410D-96A6-22C08CB513DB}" type="presParOf" srcId="{5E1A38B7-9055-4B93-A44F-3C1D0D5595E5}" destId="{E20F9DDD-5CA3-4209-A9AA-0B63CC27F4C4}" srcOrd="3" destOrd="0" presId="urn:microsoft.com/office/officeart/2005/8/layout/radial1"/>
    <dgm:cxn modelId="{3D2A90BE-4001-411C-9673-E2F8A4742228}" type="presParOf" srcId="{E20F9DDD-5CA3-4209-A9AA-0B63CC27F4C4}" destId="{E93E87BA-937B-4775-8192-4768049C0CFF}" srcOrd="0" destOrd="0" presId="urn:microsoft.com/office/officeart/2005/8/layout/radial1"/>
    <dgm:cxn modelId="{8D44D9FE-3B0D-4FE2-B248-EE90A1AF71EC}" type="presParOf" srcId="{5E1A38B7-9055-4B93-A44F-3C1D0D5595E5}" destId="{B0B8D57B-E87E-48D9-B05A-0F798AE530C1}" srcOrd="4" destOrd="0" presId="urn:microsoft.com/office/officeart/2005/8/layout/radial1"/>
    <dgm:cxn modelId="{B8972D6A-9282-4A6C-8AD8-AE295F01B126}" type="presParOf" srcId="{5E1A38B7-9055-4B93-A44F-3C1D0D5595E5}" destId="{8AE12EFE-3516-43EE-9B11-745962E64CE4}" srcOrd="5" destOrd="0" presId="urn:microsoft.com/office/officeart/2005/8/layout/radial1"/>
    <dgm:cxn modelId="{6BD50538-593F-4A02-831D-B26BC9F56741}" type="presParOf" srcId="{8AE12EFE-3516-43EE-9B11-745962E64CE4}" destId="{93EE1C8E-2574-4F11-946D-848B8B15177C}" srcOrd="0" destOrd="0" presId="urn:microsoft.com/office/officeart/2005/8/layout/radial1"/>
    <dgm:cxn modelId="{5964C8E7-031A-424D-930A-EC1A2B8EBF21}" type="presParOf" srcId="{5E1A38B7-9055-4B93-A44F-3C1D0D5595E5}" destId="{818553DA-4E96-421B-B157-CC47D8ECB395}" srcOrd="6" destOrd="0" presId="urn:microsoft.com/office/officeart/2005/8/layout/radial1"/>
    <dgm:cxn modelId="{6AA80C7A-2BAF-4C58-B4FC-DB32EE373649}" type="presParOf" srcId="{5E1A38B7-9055-4B93-A44F-3C1D0D5595E5}" destId="{FE5E00CB-D526-4C5C-AD9E-51C3CBC2EC12}" srcOrd="7" destOrd="0" presId="urn:microsoft.com/office/officeart/2005/8/layout/radial1"/>
    <dgm:cxn modelId="{749F1FC4-AC12-4ACA-AB91-0411D6B9EA3D}" type="presParOf" srcId="{FE5E00CB-D526-4C5C-AD9E-51C3CBC2EC12}" destId="{5EA776B3-3CAB-4298-814E-8FA28D5F9F83}" srcOrd="0" destOrd="0" presId="urn:microsoft.com/office/officeart/2005/8/layout/radial1"/>
    <dgm:cxn modelId="{CDBF1C67-EB57-4D2F-A7E5-30701CF3E672}" type="presParOf" srcId="{5E1A38B7-9055-4B93-A44F-3C1D0D5595E5}" destId="{D12D9D24-C4DE-4BFC-AA08-7FDF0FC182F6}" srcOrd="8" destOrd="0" presId="urn:microsoft.com/office/officeart/2005/8/layout/radial1"/>
    <dgm:cxn modelId="{2B82E7C2-B235-483E-A0B0-7983E2165B5E}" type="presParOf" srcId="{5E1A38B7-9055-4B93-A44F-3C1D0D5595E5}" destId="{F5EA6A24-E11B-4C24-BB5E-D6F7EB4353CC}" srcOrd="9" destOrd="0" presId="urn:microsoft.com/office/officeart/2005/8/layout/radial1"/>
    <dgm:cxn modelId="{3E358B56-F06E-484A-A3D0-CA0988059F09}" type="presParOf" srcId="{F5EA6A24-E11B-4C24-BB5E-D6F7EB4353CC}" destId="{DBBB023D-39DF-4284-9E82-6E835D70DD63}" srcOrd="0" destOrd="0" presId="urn:microsoft.com/office/officeart/2005/8/layout/radial1"/>
    <dgm:cxn modelId="{83B8B437-6FAB-4B37-A75E-8E767171E5F4}" type="presParOf" srcId="{5E1A38B7-9055-4B93-A44F-3C1D0D5595E5}" destId="{F272B2F8-3CCF-44BC-B109-EE1DD074557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65A89-F046-485A-99F2-2FFD825361C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A04B-91DF-403C-A408-5F4E7A4B4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EE55752-C0F8-4D22-AF69-F77EF8904FC2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6CE55B-8F7F-405C-B666-C70D36A2C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D3BBE-B8AC-4EBE-A312-BE6ED92B6591}" type="slidenum">
              <a:rPr lang="en-US"/>
              <a:pPr/>
              <a:t>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</p:spPr>
        <p:txBody>
          <a:bodyPr/>
          <a:lstStyle/>
          <a:p>
            <a:r>
              <a:rPr lang="en-US" altLang="en-US"/>
              <a:t>The Nonprofit Lobbying Guide, the second edition by Bob Smucker</a:t>
            </a:r>
          </a:p>
          <a:p>
            <a:r>
              <a:rPr lang="en-US" altLang="en-US"/>
              <a:t>Page 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CEFA3-E2C2-4E75-A762-27105988BCF8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</p:spPr>
        <p:txBody>
          <a:bodyPr/>
          <a:lstStyle/>
          <a:p>
            <a:r>
              <a:rPr lang="en-US" altLang="en-US"/>
              <a:t>The Nonprofit Lobbying Guide, the second edition by Bob Smucker</a:t>
            </a:r>
          </a:p>
          <a:p>
            <a:r>
              <a:rPr lang="en-US" altLang="en-US"/>
              <a:t>Page 8 - 11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E55B-8F7F-405C-B666-C70D36A2C8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E55B-8F7F-405C-B666-C70D36A2C8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726A3A-3D41-46E3-8FA5-8FB7D5B06C0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C63E1B-9628-4545-9CD1-5EC425DE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sactionfund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sactionfund.org/joi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191000"/>
            <a:ext cx="6477000" cy="1828800"/>
          </a:xfrm>
        </p:spPr>
        <p:txBody>
          <a:bodyPr/>
          <a:lstStyle/>
          <a:p>
            <a:r>
              <a:rPr lang="en-US" dirty="0" smtClean="0"/>
              <a:t>Nina Ozlu Tunceli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Oceanside, CA		May 12, 2014</a:t>
            </a:r>
            <a:endParaRPr lang="en-US" dirty="0"/>
          </a:p>
        </p:txBody>
      </p:sp>
      <p:pic>
        <p:nvPicPr>
          <p:cNvPr id="4" name="Picture 3" descr="AFTA-logo_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8001000" cy="435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cs typeface="Times New Roman" pitchFamily="18" charset="0"/>
              </a:rPr>
              <a:t>Permissible Educational Activities</a:t>
            </a:r>
            <a:r>
              <a:rPr lang="en-US"/>
              <a:t>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Candidate </a:t>
            </a:r>
            <a:r>
              <a:rPr lang="en-US" dirty="0"/>
              <a:t>questionnaires</a:t>
            </a:r>
          </a:p>
          <a:p>
            <a:pPr algn="just"/>
            <a:r>
              <a:rPr lang="en-US" dirty="0"/>
              <a:t>Candidate forums</a:t>
            </a:r>
          </a:p>
          <a:p>
            <a:pPr algn="just"/>
            <a:r>
              <a:rPr lang="en-US" dirty="0"/>
              <a:t>Officeholder scorecards</a:t>
            </a:r>
          </a:p>
          <a:p>
            <a:pPr algn="just"/>
            <a:r>
              <a:rPr lang="en-US" dirty="0"/>
              <a:t>Voter </a:t>
            </a:r>
            <a:r>
              <a:rPr lang="en-US" dirty="0" smtClean="0"/>
              <a:t>registration, GOTV</a:t>
            </a:r>
            <a:endParaRPr lang="en-US" dirty="0"/>
          </a:p>
          <a:p>
            <a:r>
              <a:rPr lang="en-US" dirty="0">
                <a:cs typeface="Times New Roman" pitchFamily="18" charset="0"/>
              </a:rPr>
              <a:t>Issue education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i="1" dirty="0" smtClean="0">
                <a:solidFill>
                  <a:schemeClr val="accent2"/>
                </a:solidFill>
              </a:rPr>
              <a:t>	The issue is when and what do you do with the information, did you cover a range of issues, and what’s your prior history of releasing this information.</a:t>
            </a:r>
            <a:endParaRPr lang="en-US" sz="24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685800" y="838200"/>
            <a:ext cx="8458200" cy="5486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895600" y="152400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Election Activities &amp; Supporting Pro-Arts Candidates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43000" y="25908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Policy Action Outcomes &amp; Voting Results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800600" y="167640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rgbClr val="00B0F0"/>
                </a:solidFill>
              </a:rPr>
              <a:t>Identify </a:t>
            </a:r>
            <a:r>
              <a:rPr lang="en-US" sz="2000" b="1" dirty="0" smtClean="0">
                <a:solidFill>
                  <a:srgbClr val="00B0F0"/>
                </a:solidFill>
              </a:rPr>
              <a:t>Problems and Obstacles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943600" y="259080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Identify Solutions &amp; Opportunities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90600" y="38862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Lobbying Decision-makers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248400" y="39624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Research &amp; Polling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F0"/>
                </a:solidFill>
              </a:rPr>
              <a:t>Visibility &amp; </a:t>
            </a:r>
            <a:r>
              <a:rPr lang="en-US" sz="2000" b="1" dirty="0" smtClean="0">
                <a:solidFill>
                  <a:srgbClr val="00B0F0"/>
                </a:solidFill>
              </a:rPr>
              <a:t>Media of what’s at stake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029200" y="45720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Messaging, Identifying Targets &amp;</a:t>
            </a:r>
            <a:r>
              <a:rPr lang="en-US" b="1" dirty="0" smtClean="0">
                <a:solidFill>
                  <a:srgbClr val="00B0F0"/>
                </a:solidFill>
              </a:rPr>
              <a:t> Coalition Building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Recruiting &amp; Training Grassroots &amp; Grasstops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0" y="16764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</a:rPr>
              <a:t>Celebrate &amp; Evaluate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4343400" y="8128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flipH="1">
            <a:off x="4419600" y="62484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 rot="1678535">
            <a:off x="6938845" y="1250042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19767166">
            <a:off x="1911794" y="1228411"/>
            <a:ext cx="867585" cy="315688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 rot="3772790">
            <a:off x="8255683" y="2520626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 rot="6938340">
            <a:off x="8305800" y="44196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 rot="8539924">
            <a:off x="7307133" y="5473288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 rot="12848156" flipV="1">
            <a:off x="1363532" y="5397089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 rot="14661660" flipV="1">
            <a:off x="322490" y="4122993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 rot="17639962" flipV="1">
            <a:off x="412281" y="2682305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" y="1066800"/>
            <a:ext cx="8001000" cy="510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5" dur="indefinite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7" dur="indefinite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mph" presetSubtype="7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7" dur="indefinite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18" dur="indefinite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9" dur="indefinite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/>
      <p:bldP spid="41991" grpId="0"/>
      <p:bldP spid="41992" grpId="0"/>
      <p:bldP spid="41993" grpId="0"/>
      <p:bldP spid="41994" grpId="0"/>
      <p:bldP spid="41995" grpId="0"/>
      <p:bldP spid="41996" grpId="0"/>
      <p:bldP spid="41997" grpId="0" animBg="1"/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1" grpId="0" animBg="1"/>
      <p:bldP spid="42001" grpId="1" animBg="1"/>
      <p:bldP spid="42002" grpId="0" animBg="1"/>
      <p:bldP spid="42002" grpId="1" animBg="1"/>
      <p:bldP spid="42003" grpId="0" animBg="1"/>
      <p:bldP spid="42003" grpId="1" animBg="1"/>
      <p:bldP spid="42004" grpId="0" animBg="1"/>
      <p:bldP spid="42004" grpId="1" animBg="1"/>
      <p:bldP spid="42005" grpId="0" animBg="1"/>
      <p:bldP spid="42005" grpId="1" animBg="1"/>
      <p:bldP spid="42006" grpId="0" animBg="1"/>
      <p:bldP spid="4200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001000" cy="762000"/>
          </a:xfrm>
        </p:spPr>
        <p:txBody>
          <a:bodyPr/>
          <a:lstStyle/>
          <a:p>
            <a:r>
              <a:rPr lang="en-US" dirty="0"/>
              <a:t>Impacting </a:t>
            </a:r>
            <a:r>
              <a:rPr lang="en-US" dirty="0" smtClean="0"/>
              <a:t>Public Policy</a:t>
            </a:r>
            <a:endParaRPr lang="en-US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752600" y="1219200"/>
          <a:ext cx="586105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4038600" y="13716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752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Grassroots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1054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4102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Coalitions of Orgs.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81200" y="26670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067050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Media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5000625"/>
            <a:ext cx="1362075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050" y="5410200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Peer-to-Peer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28956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276600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Grasstops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381625" y="3695700"/>
            <a:ext cx="609600" cy="2000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5400" y="4648200"/>
            <a:ext cx="4572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48100" y="4629150"/>
            <a:ext cx="438150" cy="495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28975" y="3571875"/>
            <a:ext cx="838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" idx="4"/>
          </p:cNvCxnSpPr>
          <p:nvPr/>
        </p:nvCxnSpPr>
        <p:spPr>
          <a:xfrm flipV="1">
            <a:off x="4686300" y="2590800"/>
            <a:ext cx="0" cy="847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3124200" y="3352800"/>
            <a:ext cx="1676400" cy="1676400"/>
          </a:xfrm>
          <a:prstGeom prst="ellipse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733800" y="3962400"/>
            <a:ext cx="1676400" cy="1676400"/>
          </a:xfrm>
          <a:prstGeom prst="ellipse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343400" y="3352800"/>
            <a:ext cx="1676400" cy="1676400"/>
          </a:xfrm>
          <a:prstGeom prst="ellipse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733800" y="2819400"/>
            <a:ext cx="1676400" cy="1676400"/>
          </a:xfrm>
          <a:prstGeom prst="ellipse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76600" y="1981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Diversity of Arts Disciplines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248400" y="36576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Cultural </a:t>
            </a:r>
            <a:r>
              <a:rPr lang="en-US" sz="2000" b="1" dirty="0" smtClean="0">
                <a:solidFill>
                  <a:schemeClr val="accent2"/>
                </a:solidFill>
              </a:rPr>
              <a:t>&amp; Ethnic Diversity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124200" y="5699125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Geographic Diversity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(rural, urban, suburban)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066800" y="3733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Organizational Size Diversity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762000"/>
          </a:xfrm>
        </p:spPr>
        <p:txBody>
          <a:bodyPr/>
          <a:lstStyle/>
          <a:p>
            <a:r>
              <a:rPr lang="en-US" dirty="0"/>
              <a:t>Strength Through Collective Action</a:t>
            </a:r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4337050" y="3962400"/>
            <a:ext cx="157163" cy="533400"/>
          </a:xfrm>
          <a:custGeom>
            <a:avLst/>
            <a:gdLst/>
            <a:ahLst/>
            <a:cxnLst>
              <a:cxn ang="0">
                <a:pos x="24" y="12"/>
              </a:cxn>
              <a:cxn ang="0">
                <a:pos x="2" y="194"/>
              </a:cxn>
              <a:cxn ang="0">
                <a:pos x="36" y="336"/>
              </a:cxn>
              <a:cxn ang="0">
                <a:pos x="98" y="266"/>
              </a:cxn>
              <a:cxn ang="0">
                <a:pos x="24" y="12"/>
              </a:cxn>
            </a:cxnLst>
            <a:rect l="0" t="0" r="r" b="b"/>
            <a:pathLst>
              <a:path w="99" h="348">
                <a:moveTo>
                  <a:pt x="24" y="12"/>
                </a:moveTo>
                <a:cubicBezTo>
                  <a:pt x="8" y="0"/>
                  <a:pt x="0" y="140"/>
                  <a:pt x="2" y="194"/>
                </a:cubicBezTo>
                <a:cubicBezTo>
                  <a:pt x="4" y="248"/>
                  <a:pt x="20" y="324"/>
                  <a:pt x="36" y="336"/>
                </a:cubicBezTo>
                <a:cubicBezTo>
                  <a:pt x="52" y="348"/>
                  <a:pt x="99" y="319"/>
                  <a:pt x="98" y="266"/>
                </a:cubicBezTo>
                <a:cubicBezTo>
                  <a:pt x="97" y="213"/>
                  <a:pt x="40" y="24"/>
                  <a:pt x="24" y="12"/>
                </a:cubicBezTo>
                <a:close/>
              </a:path>
            </a:pathLst>
          </a:custGeom>
          <a:solidFill>
            <a:srgbClr val="C02000"/>
          </a:solidFill>
          <a:ln w="9525">
            <a:solidFill>
              <a:srgbClr val="C02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 flipH="1">
            <a:off x="4648200" y="3962400"/>
            <a:ext cx="157163" cy="533400"/>
          </a:xfrm>
          <a:custGeom>
            <a:avLst/>
            <a:gdLst/>
            <a:ahLst/>
            <a:cxnLst>
              <a:cxn ang="0">
                <a:pos x="24" y="12"/>
              </a:cxn>
              <a:cxn ang="0">
                <a:pos x="2" y="194"/>
              </a:cxn>
              <a:cxn ang="0">
                <a:pos x="36" y="336"/>
              </a:cxn>
              <a:cxn ang="0">
                <a:pos x="98" y="266"/>
              </a:cxn>
              <a:cxn ang="0">
                <a:pos x="24" y="12"/>
              </a:cxn>
            </a:cxnLst>
            <a:rect l="0" t="0" r="r" b="b"/>
            <a:pathLst>
              <a:path w="99" h="348">
                <a:moveTo>
                  <a:pt x="24" y="12"/>
                </a:moveTo>
                <a:cubicBezTo>
                  <a:pt x="8" y="0"/>
                  <a:pt x="0" y="140"/>
                  <a:pt x="2" y="194"/>
                </a:cubicBezTo>
                <a:cubicBezTo>
                  <a:pt x="4" y="248"/>
                  <a:pt x="20" y="324"/>
                  <a:pt x="36" y="336"/>
                </a:cubicBezTo>
                <a:cubicBezTo>
                  <a:pt x="52" y="348"/>
                  <a:pt x="99" y="319"/>
                  <a:pt x="98" y="266"/>
                </a:cubicBezTo>
                <a:cubicBezTo>
                  <a:pt x="97" y="213"/>
                  <a:pt x="40" y="24"/>
                  <a:pt x="24" y="12"/>
                </a:cubicBezTo>
                <a:close/>
              </a:path>
            </a:pathLst>
          </a:custGeom>
          <a:solidFill>
            <a:srgbClr val="C02000"/>
          </a:solidFill>
          <a:ln w="9525">
            <a:solidFill>
              <a:srgbClr val="C02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 rot="246049">
            <a:off x="4387850" y="4392613"/>
            <a:ext cx="377825" cy="109537"/>
          </a:xfrm>
          <a:custGeom>
            <a:avLst/>
            <a:gdLst/>
            <a:ahLst/>
            <a:cxnLst>
              <a:cxn ang="0">
                <a:pos x="14" y="57"/>
              </a:cxn>
              <a:cxn ang="0">
                <a:pos x="98" y="69"/>
              </a:cxn>
              <a:cxn ang="0">
                <a:pos x="224" y="55"/>
              </a:cxn>
              <a:cxn ang="0">
                <a:pos x="182" y="1"/>
              </a:cxn>
              <a:cxn ang="0">
                <a:pos x="14" y="57"/>
              </a:cxn>
            </a:cxnLst>
            <a:rect l="0" t="0" r="r" b="b"/>
            <a:pathLst>
              <a:path w="238" h="69">
                <a:moveTo>
                  <a:pt x="14" y="57"/>
                </a:moveTo>
                <a:cubicBezTo>
                  <a:pt x="0" y="68"/>
                  <a:pt x="63" y="69"/>
                  <a:pt x="98" y="69"/>
                </a:cubicBezTo>
                <a:cubicBezTo>
                  <a:pt x="133" y="69"/>
                  <a:pt x="210" y="66"/>
                  <a:pt x="224" y="55"/>
                </a:cubicBezTo>
                <a:cubicBezTo>
                  <a:pt x="238" y="44"/>
                  <a:pt x="217" y="2"/>
                  <a:pt x="182" y="1"/>
                </a:cubicBezTo>
                <a:cubicBezTo>
                  <a:pt x="147" y="0"/>
                  <a:pt x="28" y="46"/>
                  <a:pt x="14" y="57"/>
                </a:cubicBezTo>
                <a:close/>
              </a:path>
            </a:pathLst>
          </a:custGeom>
          <a:solidFill>
            <a:srgbClr val="C02000"/>
          </a:solidFill>
          <a:ln w="9525">
            <a:solidFill>
              <a:srgbClr val="C02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 rot="21455032" flipV="1">
            <a:off x="4338638" y="3959225"/>
            <a:ext cx="457200" cy="109538"/>
          </a:xfrm>
          <a:custGeom>
            <a:avLst/>
            <a:gdLst/>
            <a:ahLst/>
            <a:cxnLst>
              <a:cxn ang="0">
                <a:pos x="14" y="57"/>
              </a:cxn>
              <a:cxn ang="0">
                <a:pos x="98" y="69"/>
              </a:cxn>
              <a:cxn ang="0">
                <a:pos x="224" y="55"/>
              </a:cxn>
              <a:cxn ang="0">
                <a:pos x="182" y="1"/>
              </a:cxn>
              <a:cxn ang="0">
                <a:pos x="14" y="57"/>
              </a:cxn>
            </a:cxnLst>
            <a:rect l="0" t="0" r="r" b="b"/>
            <a:pathLst>
              <a:path w="238" h="69">
                <a:moveTo>
                  <a:pt x="14" y="57"/>
                </a:moveTo>
                <a:cubicBezTo>
                  <a:pt x="0" y="68"/>
                  <a:pt x="63" y="69"/>
                  <a:pt x="98" y="69"/>
                </a:cubicBezTo>
                <a:cubicBezTo>
                  <a:pt x="133" y="69"/>
                  <a:pt x="210" y="66"/>
                  <a:pt x="224" y="55"/>
                </a:cubicBezTo>
                <a:cubicBezTo>
                  <a:pt x="238" y="44"/>
                  <a:pt x="217" y="2"/>
                  <a:pt x="182" y="1"/>
                </a:cubicBezTo>
                <a:cubicBezTo>
                  <a:pt x="147" y="0"/>
                  <a:pt x="28" y="46"/>
                  <a:pt x="14" y="57"/>
                </a:cubicBezTo>
                <a:close/>
              </a:path>
            </a:pathLst>
          </a:custGeom>
          <a:solidFill>
            <a:srgbClr val="C02000"/>
          </a:solidFill>
          <a:ln w="9525">
            <a:solidFill>
              <a:srgbClr val="C02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4391025" y="3987800"/>
            <a:ext cx="355600" cy="492125"/>
          </a:xfrm>
          <a:prstGeom prst="rect">
            <a:avLst/>
          </a:prstGeom>
          <a:solidFill>
            <a:srgbClr val="C02000"/>
          </a:solidFill>
          <a:ln w="9525">
            <a:solidFill>
              <a:srgbClr val="C02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38862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of a Unified Message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a unified position to elected officials, the media, the public and your grassroots members.</a:t>
            </a:r>
          </a:p>
          <a:p>
            <a:r>
              <a:rPr lang="en-US" dirty="0"/>
              <a:t>Work out differences behind closed doors among yourselves.</a:t>
            </a:r>
          </a:p>
          <a:p>
            <a:r>
              <a:rPr lang="en-US" dirty="0"/>
              <a:t>If you show cracks in your position, your opponents will take advantage.</a:t>
            </a:r>
          </a:p>
          <a:p>
            <a:r>
              <a:rPr lang="en-US" dirty="0"/>
              <a:t>When grassroots arts advocates are properly mobilized with a unified message, it’s as powerful as the lobbyists of well-funded industries.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Public Benefits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172200" cy="39925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Make Policy Issues </a:t>
            </a:r>
            <a:r>
              <a:rPr lang="en-US" dirty="0" smtClean="0"/>
              <a:t>Personal. Humanize the issue with a story.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Articulate </a:t>
            </a:r>
            <a:r>
              <a:rPr lang="en-US" dirty="0"/>
              <a:t>a Range of Public Benefits</a:t>
            </a:r>
          </a:p>
          <a:p>
            <a:pPr lvl="1"/>
            <a:r>
              <a:rPr lang="en-US" dirty="0"/>
              <a:t>Instrumental purposes of the arts</a:t>
            </a:r>
          </a:p>
          <a:p>
            <a:pPr lvl="1"/>
            <a:r>
              <a:rPr lang="en-US" dirty="0"/>
              <a:t>Intrinsic value of the arts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914400" y="1905000"/>
            <a:ext cx="914400" cy="838200"/>
          </a:xfrm>
          <a:prstGeom prst="curvedRightArrow">
            <a:avLst>
              <a:gd name="adj1" fmla="val 20000"/>
              <a:gd name="adj2" fmla="val 40000"/>
              <a:gd name="adj3" fmla="val 3636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914400" y="3810000"/>
            <a:ext cx="914400" cy="838200"/>
          </a:xfrm>
          <a:prstGeom prst="curvedRightArrow">
            <a:avLst>
              <a:gd name="adj1" fmla="val 20000"/>
              <a:gd name="adj2" fmla="val 40000"/>
              <a:gd name="adj3" fmla="val 3636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Reasons to Support the Arts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610600" cy="5181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1.   Arts are fundamental to our humanity. 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2.   Arts improve overall academic performance.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3.   Arts economy is big, representing 3.2% of national GDP.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4.   Arts are good for local merchants and attract new businesses.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5.   Arts drive tourism, especially from abroad. 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6.   Arts are a $72 billion export industry with a $47 billon trade surplus.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7.   Arts spark creativity and innovation needed for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workforce. 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8.   Arts encourage civic engagement and have social impact. 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9.   Arts enhance health and healing. 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10. Arts mean business with 750,000 arts-related businesses and 3.1 jobs.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Industries – California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" y="1600200"/>
          <a:ext cx="4167390" cy="518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Acrobat Document" r:id="rId4" imgW="5830114" imgH="7542857" progId="AcroExch.Document.11">
                  <p:embed/>
                </p:oleObj>
              </mc:Choice>
              <mc:Fallback>
                <p:oleObj name="Acrobat Document" r:id="rId4" imgW="5830114" imgH="7542857" progId="AcroExch.Document.11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4167390" cy="5181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31667" t="8462" r="30417" b="1538"/>
          <a:stretch>
            <a:fillRect/>
          </a:stretch>
        </p:blipFill>
        <p:spPr bwMode="auto">
          <a:xfrm>
            <a:off x="4800600" y="152400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Industries  CA-49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1524000"/>
          <a:ext cx="412172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Acrobat Document" r:id="rId4" imgW="5830114" imgH="7542857" progId="AcroExch.Document.11">
                  <p:embed/>
                </p:oleObj>
              </mc:Choice>
              <mc:Fallback>
                <p:oleObj name="Acrobat Document" r:id="rId4" imgW="5830114" imgH="7542857" progId="AcroExch.Document.11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4121727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13964" t="9796" r="11261" b="2041"/>
          <a:stretch>
            <a:fillRect/>
          </a:stretch>
        </p:blipFill>
        <p:spPr bwMode="auto">
          <a:xfrm>
            <a:off x="4648200" y="1524000"/>
            <a:ext cx="409927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Industries  CA-45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1524000"/>
          <a:ext cx="412172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Acrobat Document" r:id="rId3" imgW="5830114" imgH="7542857" progId="AcroExch.Document.11">
                  <p:embed/>
                </p:oleObj>
              </mc:Choice>
              <mc:Fallback>
                <p:oleObj name="Acrobat Document" r:id="rId3" imgW="5830114" imgH="7542857" progId="AcroExch.Document.11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4121727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 l="14865" t="9796" r="12162" b="2041"/>
          <a:stretch>
            <a:fillRect/>
          </a:stretch>
        </p:blipFill>
        <p:spPr bwMode="auto">
          <a:xfrm>
            <a:off x="480060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Action Fund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Build political influence to ensure bipartisan support for a pro-arts majority in Congress</a:t>
            </a:r>
          </a:p>
          <a:p>
            <a:r>
              <a:rPr lang="en-US" sz="3200" dirty="0" smtClean="0"/>
              <a:t>Promote public policies that provide individuals and families affordable access to all forms of the arts</a:t>
            </a:r>
          </a:p>
          <a:p>
            <a:r>
              <a:rPr lang="en-US" sz="3200" dirty="0" smtClean="0"/>
              <a:t>Stand up for every child’s right to a comprehensive, high quality arts education</a:t>
            </a:r>
          </a:p>
          <a:p>
            <a:r>
              <a:rPr lang="en-US" sz="3200" dirty="0" smtClean="0"/>
              <a:t>Rally national support against attacks to the arts</a:t>
            </a:r>
          </a:p>
          <a:p>
            <a:pPr algn="ctr">
              <a:buNone/>
            </a:pPr>
            <a:r>
              <a:rPr lang="en-US" sz="3900" b="1" dirty="0" smtClean="0">
                <a:hlinkClick r:id="rId2"/>
              </a:rPr>
              <a:t>www.ArtsActionFund.org</a:t>
            </a:r>
            <a:endParaRPr lang="en-US" sz="3900" b="1" dirty="0" smtClean="0"/>
          </a:p>
          <a:p>
            <a:endParaRPr lang="en-US" sz="32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California Committee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SUBCOMMITTEE ON INTERIOR APPROPRIATIONS </a:t>
            </a:r>
          </a:p>
          <a:p>
            <a:r>
              <a:rPr lang="en-US" sz="2200" dirty="0" smtClean="0"/>
              <a:t>Ken Calvert (R-CA-42-Corona) – </a:t>
            </a:r>
            <a:r>
              <a:rPr lang="en-US" sz="2200" dirty="0" smtClean="0">
                <a:solidFill>
                  <a:schemeClr val="accent1"/>
                </a:solidFill>
              </a:rPr>
              <a:t>new CHAIRMAN</a:t>
            </a:r>
          </a:p>
          <a:p>
            <a:r>
              <a:rPr lang="en-US" sz="2200" dirty="0" smtClean="0"/>
              <a:t>David </a:t>
            </a:r>
            <a:r>
              <a:rPr lang="en-US" sz="2200" dirty="0" err="1" smtClean="0"/>
              <a:t>Valadao</a:t>
            </a:r>
            <a:r>
              <a:rPr lang="en-US" sz="2200" dirty="0" smtClean="0"/>
              <a:t> (R-CA-21-Bakersfield)</a:t>
            </a:r>
          </a:p>
          <a:p>
            <a:r>
              <a:rPr lang="en-US" sz="2200" dirty="0" smtClean="0"/>
              <a:t>Sen. Dianne Feinstein (D-CA-entire state)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SUBCOMMITTEE ON EARLY CHILDHOOD, ELEMENTARY &amp; SECONDARY EDUCATION</a:t>
            </a:r>
          </a:p>
          <a:p>
            <a:r>
              <a:rPr lang="en-US" sz="2200" dirty="0" smtClean="0"/>
              <a:t>Duncan Hunter (R-CA-50-Escondido)</a:t>
            </a:r>
          </a:p>
          <a:p>
            <a:r>
              <a:rPr lang="en-US" sz="2200" dirty="0" smtClean="0"/>
              <a:t>Susan Davis (D-CA-53-San Diego)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SUBCOMMITTEE ON EDUCATION APPROPRIATIONS </a:t>
            </a:r>
          </a:p>
          <a:p>
            <a:r>
              <a:rPr lang="en-US" sz="2200" dirty="0" smtClean="0"/>
              <a:t>Lucille Roybal-Allard (D-CA-40-South Los Angeles)</a:t>
            </a:r>
          </a:p>
          <a:p>
            <a:r>
              <a:rPr lang="en-US" sz="2200" dirty="0" smtClean="0"/>
              <a:t>Barbara Lee (D-CA-13-Oakland)</a:t>
            </a:r>
          </a:p>
          <a:p>
            <a:r>
              <a:rPr lang="en-US" sz="2200" dirty="0" smtClean="0"/>
              <a:t>Michael Honda (D-CA-17-San Jose)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TAX-WRITING COMMITTEES</a:t>
            </a:r>
          </a:p>
          <a:p>
            <a:r>
              <a:rPr lang="en-US" sz="2200" dirty="0" smtClean="0"/>
              <a:t>Xavier Becerra (D-CA-34-Los Angeles)</a:t>
            </a:r>
          </a:p>
          <a:p>
            <a:r>
              <a:rPr lang="en-US" sz="2200" dirty="0" smtClean="0"/>
              <a:t>Mike Thompson (D-CA-5-Napa)</a:t>
            </a:r>
          </a:p>
          <a:p>
            <a:r>
              <a:rPr lang="en-US" sz="2200" dirty="0" smtClean="0"/>
              <a:t>Linda Sanchez (D-CA-38-Cerritos)</a:t>
            </a:r>
          </a:p>
          <a:p>
            <a:r>
              <a:rPr lang="en-US" sz="2200" dirty="0" smtClean="0"/>
              <a:t>Devin </a:t>
            </a:r>
            <a:r>
              <a:rPr lang="en-US" sz="2200" dirty="0" err="1" smtClean="0"/>
              <a:t>Nunes</a:t>
            </a:r>
            <a:r>
              <a:rPr lang="en-US" sz="2200" dirty="0" smtClean="0"/>
              <a:t> (R-CA-22-Visalia)</a:t>
            </a:r>
          </a:p>
          <a:p>
            <a:endParaRPr lang="en-US" sz="21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Chairman Ken Calvert (R-CA-42)</a:t>
            </a:r>
            <a:endParaRPr lang="en-US" dirty="0"/>
          </a:p>
        </p:txBody>
      </p:sp>
      <p:pic>
        <p:nvPicPr>
          <p:cNvPr id="4" name="Content Placeholder 3" descr="Pam and Ken Calvert pho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930" y="1752600"/>
            <a:ext cx="3428999" cy="4572000"/>
          </a:xfrm>
        </p:spPr>
      </p:pic>
      <p:pic>
        <p:nvPicPr>
          <p:cNvPr id="5" name="Picture 4" descr="Pam Hogan testifying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4193400" cy="314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953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Pam Hogan </a:t>
            </a:r>
            <a:r>
              <a:rPr lang="en-US" sz="1600" dirty="0" smtClean="0"/>
              <a:t>, E.D. of Fender Performing Arts Center testified on behalf of Americans for the Arts on 4/10/14 before House Interior Appropriations Subcommittee chaired by </a:t>
            </a:r>
            <a:r>
              <a:rPr lang="en-US" sz="1600" b="1" dirty="0" smtClean="0"/>
              <a:t>Rep. Ken Calvert</a:t>
            </a:r>
            <a:r>
              <a:rPr lang="en-US" sz="1600" dirty="0" smtClean="0"/>
              <a:t>. She requested that the NEA’s budget be increased to $155 million next year.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Petitions – Fall 2013</a:t>
            </a:r>
            <a:endParaRPr lang="en-US" dirty="0"/>
          </a:p>
        </p:txBody>
      </p:sp>
      <p:pic>
        <p:nvPicPr>
          <p:cNvPr id="5" name="Content Placeholder 4" descr="NEA Infographi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963" y="1752600"/>
            <a:ext cx="4343587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3994299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 40,0000 Signatures collected and delivered to Congress w/in 3 weeks</a:t>
            </a:r>
          </a:p>
          <a:p>
            <a:r>
              <a:rPr lang="en-US" dirty="0" smtClean="0"/>
              <a:t>Our membership helps create momentum and a louder voice for our arts platform</a:t>
            </a:r>
          </a:p>
          <a:p>
            <a:r>
              <a:rPr lang="en-US" dirty="0" smtClean="0"/>
              <a:t>No cuts were made to the NEA or NEH.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 Programs &amp; FY14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8153400" cy="48112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National Endowment for the Arts @ $146 million</a:t>
            </a:r>
          </a:p>
          <a:p>
            <a:r>
              <a:rPr lang="en-US" sz="2800" dirty="0" smtClean="0"/>
              <a:t>National Endowment for the Humanities @ $146 mil.</a:t>
            </a:r>
          </a:p>
          <a:p>
            <a:r>
              <a:rPr lang="en-US" sz="2800" dirty="0" smtClean="0"/>
              <a:t>Institute of Museum &amp; Libraries @ $226 million</a:t>
            </a:r>
          </a:p>
          <a:p>
            <a:r>
              <a:rPr lang="en-US" sz="2800" dirty="0" smtClean="0"/>
              <a:t>Dept of Education AIE @ $25 million</a:t>
            </a:r>
          </a:p>
          <a:p>
            <a:r>
              <a:rPr lang="en-US" sz="2800" dirty="0" smtClean="0"/>
              <a:t>Corporation for Public Broadcasting @ $445 million</a:t>
            </a:r>
          </a:p>
          <a:p>
            <a:r>
              <a:rPr lang="en-US" sz="2800" dirty="0" smtClean="0"/>
              <a:t>Smithsonian $805 million</a:t>
            </a:r>
          </a:p>
          <a:p>
            <a:r>
              <a:rPr lang="en-US" sz="2800" dirty="0" smtClean="0"/>
              <a:t>Nat’l Gallery of Art @ $133 million</a:t>
            </a:r>
          </a:p>
          <a:p>
            <a:r>
              <a:rPr lang="en-US" sz="2800" dirty="0" smtClean="0"/>
              <a:t>Kennedy Center for Performing Arts @ $34.6 million</a:t>
            </a:r>
          </a:p>
          <a:p>
            <a:r>
              <a:rPr lang="en-US" sz="2800" dirty="0" smtClean="0"/>
              <a:t>Charitable Tax Reform – untouched so far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Congressional Caucuses - CA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359152" cy="487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200" b="1" dirty="0" smtClean="0"/>
              <a:t>House ARTS Caucus @ 175 members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Lois Capps (D-CA-24)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Tony Cardenas (D-CA-29)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Susan Davis (D-CA-53)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Anna Eshoo (D-CA-18)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Sam Farr (D-CA-20)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Mike Honda (D-CA-17)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Duncan Hunter (R-CA-50)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Barbara Lee (D-CA-13)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Zoe Lofgren (D-CA-19)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Doris Matsui (D-CA-6)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Tom McClintock (D-CA-4)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Grace Napolitano (D-CA-32)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Scott Peters (D-CA-52)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Lucille Roybal-Allard (D-CA-40)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Linda Sanchez (D-CA-38)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Loretta Sanchez (D-CA-46)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Adam Schiff (D-CA-28)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Brad Sherman (D-CA-30)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Mark Takano (D-CA-41)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Mike Thompson (D-CA-5)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Henry Waxman (D-CA-33)</a:t>
            </a:r>
          </a:p>
          <a:p>
            <a:pPr>
              <a:buNone/>
              <a:defRPr/>
            </a:pPr>
            <a:r>
              <a:rPr lang="en-US" sz="4000" b="1" i="1" dirty="0" smtClean="0">
                <a:solidFill>
                  <a:schemeClr val="accent1"/>
                </a:solidFill>
              </a:rPr>
              <a:t>Co-Chaired by Rep. Louise Slaughter (D-NY) &amp; Leonard Lance (R-NJ)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76600" y="1600200"/>
            <a:ext cx="28194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100" b="1" dirty="0" smtClean="0"/>
              <a:t>House HUMANITIES Caucus @ 72 members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Xavier Becerra (D-CA-34)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Lois Capps (D-CA-24)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Anna Eshoo ((D-CA-18)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Mike Honda (D-CA-17)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Doris Matsui (D-CA-6)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Loretta Sanchez (D-CA-46)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Adam Schiff (D-CA-28)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Mike Thompson (D-CA-5)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Henry Waxman (D-CA-33</a:t>
            </a:r>
            <a:r>
              <a:rPr lang="en-US" sz="1000" dirty="0" smtClean="0"/>
              <a:t>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000" b="1" i="1" dirty="0" smtClean="0">
                <a:solidFill>
                  <a:schemeClr val="accent1"/>
                </a:solidFill>
              </a:rPr>
              <a:t>Co-Chaired by Rep. David Price (D-NC) and Tom Petri (R-WI)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1000" dirty="0" smtClean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100" b="1" dirty="0" smtClean="0"/>
              <a:t>Senate CULTURAL Caucus @ 34 members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Barbara Boxer (D-CA)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Dianne Feinstein (D-CA)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1000" b="1" i="1" dirty="0" smtClean="0">
                <a:solidFill>
                  <a:schemeClr val="accent1"/>
                </a:solidFill>
              </a:rPr>
              <a:t>Co-chaired by Sen. Barbara Mikulski (D-MD) &amp; Sen. Mike Enzi (R-WY)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600200"/>
            <a:ext cx="2438400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100" b="1" dirty="0" smtClean="0"/>
              <a:t>House STEAM Caucus @ 63 members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Julia </a:t>
            </a:r>
            <a:r>
              <a:rPr lang="en-US" sz="1100" dirty="0" err="1" smtClean="0"/>
              <a:t>Brownley</a:t>
            </a:r>
            <a:r>
              <a:rPr lang="en-US" sz="1100" dirty="0" smtClean="0"/>
              <a:t> (D-CA-26)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Susan Davis (D-CA-53)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Mike Honda (D-CA-17)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Jared Huffman (D-CA-2)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Zoe Lofgren (D-CA-19)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Scott Peters (D-CA-52)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Adam Schiff (D-CA-28)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1100" dirty="0" smtClean="0"/>
              <a:t>Mark Takano (D-CA-41)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000" b="1" i="1" dirty="0" smtClean="0">
                <a:solidFill>
                  <a:schemeClr val="accent1"/>
                </a:solidFill>
              </a:rPr>
              <a:t>Co-Chaired by Rep. Susan </a:t>
            </a:r>
            <a:r>
              <a:rPr lang="en-US" sz="1000" b="1" i="1" dirty="0" err="1" smtClean="0">
                <a:solidFill>
                  <a:schemeClr val="accent1"/>
                </a:solidFill>
              </a:rPr>
              <a:t>Bonamici</a:t>
            </a:r>
            <a:r>
              <a:rPr lang="en-US" sz="1000" b="1" i="1" dirty="0" smtClean="0">
                <a:solidFill>
                  <a:schemeClr val="accent1"/>
                </a:solidFill>
              </a:rPr>
              <a:t> (D-OR) &amp; Aaron </a:t>
            </a:r>
            <a:r>
              <a:rPr lang="en-US" sz="1000" b="1" i="1" dirty="0" err="1" smtClean="0">
                <a:solidFill>
                  <a:schemeClr val="accent1"/>
                </a:solidFill>
              </a:rPr>
              <a:t>Schock</a:t>
            </a:r>
            <a:r>
              <a:rPr lang="en-US" sz="1000" b="1" i="1" dirty="0" smtClean="0">
                <a:solidFill>
                  <a:schemeClr val="accent1"/>
                </a:solidFill>
              </a:rPr>
              <a:t> (R-IL)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Petitions – Tucson in April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589567"/>
            <a:ext cx="8121501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Tucson was facing a 75% cut in arts funding</a:t>
            </a:r>
          </a:p>
          <a:p>
            <a:r>
              <a:rPr lang="en-US" sz="2800" dirty="0" smtClean="0"/>
              <a:t>Worked with Tucson/Pima Arts Council to organize against the cut in a two-week period</a:t>
            </a:r>
          </a:p>
          <a:p>
            <a:r>
              <a:rPr lang="en-US" sz="2800" dirty="0" smtClean="0"/>
              <a:t>AFTA and AAF worked on this project together</a:t>
            </a:r>
          </a:p>
          <a:p>
            <a:r>
              <a:rPr lang="en-US" sz="2800" dirty="0" smtClean="0"/>
              <a:t>Successfully sent 6,831 letters to elected leaders</a:t>
            </a:r>
          </a:p>
          <a:p>
            <a:r>
              <a:rPr lang="en-US" sz="2800" dirty="0" smtClean="0"/>
              <a:t>Collected and hand delivered hundreds of petition signatures</a:t>
            </a:r>
          </a:p>
          <a:p>
            <a:r>
              <a:rPr lang="en-US" sz="2800" dirty="0" smtClean="0"/>
              <a:t>Cut was drastically lowered. Tucson is now facing a 12.5% cut. $50,000 as opposed to $300,000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09600" y="7543800"/>
          <a:ext cx="3886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Sign Up/Renew personally for free or Make a contribution by filling out the green form</a:t>
            </a:r>
          </a:p>
          <a:p>
            <a:r>
              <a:rPr lang="en-US" dirty="0" smtClean="0"/>
              <a:t>Pick up Arts Action Fund postcards &amp; personally pledge to get at least 3 colleagues to sign up for free and you take responsibility for sending them back to me.</a:t>
            </a:r>
          </a:p>
          <a:p>
            <a:r>
              <a:rPr lang="en-US" dirty="0" smtClean="0"/>
              <a:t>Follow us on Twitter @</a:t>
            </a:r>
            <a:r>
              <a:rPr lang="en-US" dirty="0" err="1" smtClean="0"/>
              <a:t>ArtsActionFund</a:t>
            </a:r>
            <a:r>
              <a:rPr lang="en-US" dirty="0" smtClean="0"/>
              <a:t> and like us on Facebook.com/</a:t>
            </a:r>
            <a:r>
              <a:rPr lang="en-US" dirty="0" err="1" smtClean="0"/>
              <a:t>artsactionfund</a:t>
            </a:r>
            <a:endParaRPr lang="en-US" dirty="0" smtClean="0"/>
          </a:p>
          <a:p>
            <a:r>
              <a:rPr lang="en-US" dirty="0" smtClean="0"/>
              <a:t>Apply for an NEA grant – Application deadline for Arts Projects Grants is July 24,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Pick up Arts Action Fund postcards sign up for free and get at least 3 others signed up. 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Go online to sign-up at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www.ArtsActionFund.org/join</a:t>
            </a:r>
            <a:endParaRPr lang="en-US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Follow us on </a:t>
            </a:r>
            <a:r>
              <a:rPr lang="en-US" b="1" dirty="0" smtClean="0">
                <a:solidFill>
                  <a:srgbClr val="FF0000"/>
                </a:solidFill>
              </a:rPr>
              <a:t>Twitter</a:t>
            </a:r>
            <a:r>
              <a:rPr lang="en-US" dirty="0" smtClean="0"/>
              <a:t> @</a:t>
            </a:r>
            <a:r>
              <a:rPr lang="en-US" dirty="0" err="1" smtClean="0"/>
              <a:t>ArtsActionFund</a:t>
            </a:r>
            <a:r>
              <a:rPr lang="en-US" dirty="0" smtClean="0"/>
              <a:t> or @Nina4Arts and like us on </a:t>
            </a:r>
            <a:r>
              <a:rPr lang="en-US" b="1" dirty="0" smtClean="0">
                <a:solidFill>
                  <a:srgbClr val="FF0000"/>
                </a:solidFill>
              </a:rPr>
              <a:t>Facebook</a:t>
            </a:r>
            <a:r>
              <a:rPr lang="en-US" dirty="0" smtClean="0"/>
              <a:t>.com/</a:t>
            </a:r>
            <a:r>
              <a:rPr lang="en-US" dirty="0" err="1" smtClean="0"/>
              <a:t>artsactionfund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 for an NEA grant – Application deadline for Arts Projects Grants is July 24,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752600"/>
            <a:ext cx="7467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Cards – Get 3 to join</a:t>
            </a:r>
            <a:endParaRPr lang="en-US" dirty="0"/>
          </a:p>
        </p:txBody>
      </p:sp>
      <p:pic>
        <p:nvPicPr>
          <p:cNvPr id="5" name="Content Placeholder 4" descr="NEA Infographi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7188202" cy="3200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5029200"/>
            <a:ext cx="7816701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Easy way to engage your networks to join the movement!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Action Fund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Enlist 1 Million advocate members by the 2016 Presidential election</a:t>
            </a:r>
          </a:p>
          <a:p>
            <a:endParaRPr lang="en-US" sz="4400" dirty="0" smtClean="0"/>
          </a:p>
          <a:p>
            <a:r>
              <a:rPr lang="en-US" sz="4400" dirty="0" smtClean="0"/>
              <a:t>Raise $250,000 in PAC dollars to support pro-arts candidates for every 2-year election cycle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nonprofits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501c4 – Americans for the Arts Action Fund</a:t>
            </a:r>
          </a:p>
          <a:p>
            <a:pPr>
              <a:buNone/>
            </a:pPr>
            <a:r>
              <a:rPr lang="en-US" dirty="0" smtClean="0"/>
              <a:t>Social welfare organization</a:t>
            </a:r>
          </a:p>
          <a:p>
            <a:pPr>
              <a:buNone/>
            </a:pPr>
            <a:r>
              <a:rPr lang="en-US" dirty="0" smtClean="0"/>
              <a:t>Up to 100% lobbying</a:t>
            </a:r>
          </a:p>
          <a:p>
            <a:pPr>
              <a:buNone/>
            </a:pPr>
            <a:r>
              <a:rPr lang="en-US" dirty="0" smtClean="0"/>
              <a:t>Some political electioneering (less than 50%)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501c3 – Americans for the Arts</a:t>
            </a:r>
          </a:p>
          <a:p>
            <a:pPr>
              <a:buNone/>
            </a:pPr>
            <a:r>
              <a:rPr lang="en-US" dirty="0" smtClean="0"/>
              <a:t>Charitable organization</a:t>
            </a:r>
          </a:p>
          <a:p>
            <a:pPr>
              <a:buNone/>
            </a:pPr>
            <a:r>
              <a:rPr lang="en-US" dirty="0" smtClean="0"/>
              <a:t>Limits on lobbying, but fairly generous still</a:t>
            </a:r>
          </a:p>
          <a:p>
            <a:pPr>
              <a:buNone/>
            </a:pPr>
            <a:r>
              <a:rPr lang="en-US" dirty="0" smtClean="0"/>
              <a:t>No electioneering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dirty="0"/>
              <a:t>Definitions for 501(c)(3) nonprofits</a:t>
            </a:r>
          </a:p>
        </p:txBody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724400"/>
          </a:xfrm>
          <a:noFill/>
          <a:ln/>
        </p:spPr>
        <p:txBody>
          <a:bodyPr>
            <a:noAutofit/>
          </a:bodyPr>
          <a:lstStyle/>
          <a:p>
            <a:r>
              <a:rPr lang="en-US" sz="2000" b="1" dirty="0" smtClean="0"/>
              <a:t>LOBBYING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In general, </a:t>
            </a:r>
            <a:r>
              <a:rPr lang="en-US" sz="2000" b="1" dirty="0" smtClean="0"/>
              <a:t>Direct </a:t>
            </a:r>
            <a:r>
              <a:rPr lang="en-US" sz="2000" b="1" dirty="0"/>
              <a:t>lobbying </a:t>
            </a:r>
            <a:r>
              <a:rPr lang="en-US" sz="2000" dirty="0"/>
              <a:t>is defined as </a:t>
            </a:r>
            <a:r>
              <a:rPr lang="en-US" sz="2000" dirty="0" smtClean="0"/>
              <a:t>communication made on behalf of your organization </a:t>
            </a:r>
            <a:r>
              <a:rPr lang="en-US" sz="2000" dirty="0"/>
              <a:t>with a </a:t>
            </a:r>
            <a:r>
              <a:rPr lang="en-US" sz="2000" u="sng" dirty="0"/>
              <a:t>legislator</a:t>
            </a:r>
            <a:r>
              <a:rPr lang="en-US" sz="2000" dirty="0"/>
              <a:t> or their staff (federal, state, local or foreign governments) that references specific </a:t>
            </a:r>
            <a:r>
              <a:rPr lang="en-US" sz="2000" u="sng" dirty="0"/>
              <a:t>legislation</a:t>
            </a:r>
            <a:r>
              <a:rPr lang="en-US" sz="2000" dirty="0"/>
              <a:t> and articulates a </a:t>
            </a:r>
            <a:r>
              <a:rPr lang="en-US" sz="2000" u="sng" dirty="0"/>
              <a:t>position</a:t>
            </a:r>
            <a:r>
              <a:rPr lang="en-US" sz="2000" dirty="0"/>
              <a:t> on that </a:t>
            </a:r>
            <a:r>
              <a:rPr lang="en-US" sz="2000" dirty="0" smtClean="0"/>
              <a:t>legislation.  </a:t>
            </a:r>
            <a:r>
              <a:rPr lang="en-US" sz="2000" dirty="0"/>
              <a:t>All three requirements must be met. 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Grassroots lobbying </a:t>
            </a:r>
            <a:r>
              <a:rPr lang="en-US" sz="2000" dirty="0" smtClean="0"/>
              <a:t>is defined as asking the general public to directly lobby their elected officials.</a:t>
            </a:r>
            <a:endParaRPr lang="en-US" sz="2000" dirty="0"/>
          </a:p>
          <a:p>
            <a:r>
              <a:rPr lang="en-US" sz="2000" b="1" dirty="0" smtClean="0"/>
              <a:t>ADVOCACY </a:t>
            </a:r>
            <a:endParaRPr lang="en-US" sz="2000" b="1" dirty="0"/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dirty="0"/>
              <a:t>While “lobbying” is </a:t>
            </a:r>
            <a:r>
              <a:rPr lang="en-US" sz="2000" u="sng" dirty="0"/>
              <a:t>a</a:t>
            </a:r>
            <a:r>
              <a:rPr lang="en-US" sz="2000" dirty="0"/>
              <a:t> component of advocacy, the range of advocacy activities can be far greater, with no legal spending restrictions.  Advocacy is a form of communication in support of a cause, which can include media education, public awareness campaigns, advertising, training workshops, public opinion polling, position and policy papers, voter education, visibility events, recognition awards, and other types of promotional efforts.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Lobbying Limits for a 501c3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b="1" dirty="0" smtClean="0"/>
              <a:t>A generous amount:</a:t>
            </a:r>
          </a:p>
          <a:p>
            <a:pPr lvl="1"/>
            <a:r>
              <a:rPr lang="en-US" altLang="en-US" dirty="0" smtClean="0"/>
              <a:t>20 percent of the first $500,000 of annual expenditures;</a:t>
            </a:r>
          </a:p>
          <a:p>
            <a:pPr lvl="1"/>
            <a:r>
              <a:rPr lang="en-US" altLang="en-US" dirty="0" smtClean="0"/>
              <a:t>15 percent of the next $500,000;</a:t>
            </a:r>
          </a:p>
          <a:p>
            <a:pPr lvl="1"/>
            <a:r>
              <a:rPr lang="en-US" altLang="en-US" dirty="0" smtClean="0"/>
              <a:t>10 percent of the next $500,000;</a:t>
            </a:r>
          </a:p>
          <a:p>
            <a:pPr lvl="1"/>
            <a:r>
              <a:rPr lang="en-US" altLang="en-US" dirty="0" smtClean="0"/>
              <a:t>5 percent for every additional $500,000 up to $1 million maximum per year.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Grassroots Lobbying </a:t>
            </a:r>
            <a:r>
              <a:rPr lang="en-US" altLang="en-US" dirty="0" smtClean="0"/>
              <a:t>Expenditures</a:t>
            </a:r>
            <a:endParaRPr lang="en-US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Charitable </a:t>
            </a:r>
            <a:r>
              <a:rPr lang="en-US" sz="2800" dirty="0" smtClean="0"/>
              <a:t>501c3 nonprofits </a:t>
            </a:r>
            <a:r>
              <a:rPr lang="en-US" sz="2800" dirty="0"/>
              <a:t>may spend                               </a:t>
            </a:r>
            <a:r>
              <a:rPr lang="en-US" sz="2800" b="1" u="sng" dirty="0"/>
              <a:t>25%</a:t>
            </a:r>
            <a:r>
              <a:rPr lang="en-US" sz="2800" dirty="0"/>
              <a:t> of their </a:t>
            </a:r>
            <a:r>
              <a:rPr lang="en-US" sz="2800" u="sng" dirty="0"/>
              <a:t>total allowable lobbying expenditures</a:t>
            </a:r>
            <a:r>
              <a:rPr lang="en-US" sz="2800" dirty="0"/>
              <a:t> on grassroots lobbying.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ABC nonprofit with </a:t>
            </a:r>
            <a:r>
              <a:rPr lang="en-US" sz="2800" b="1" dirty="0" smtClean="0"/>
              <a:t>annual general expenditures </a:t>
            </a:r>
            <a:r>
              <a:rPr lang="en-US" sz="2800" b="1" dirty="0"/>
              <a:t>of $</a:t>
            </a:r>
            <a:r>
              <a:rPr lang="en-US" sz="2800" b="1" dirty="0" smtClean="0"/>
              <a:t>500,000</a:t>
            </a:r>
            <a:r>
              <a:rPr lang="en-US" sz="2800" b="1" dirty="0"/>
              <a:t>.</a:t>
            </a: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/>
              <a:t>20% of $</a:t>
            </a:r>
            <a:r>
              <a:rPr lang="en-US" sz="2000" dirty="0" smtClean="0"/>
              <a:t>500,000 </a:t>
            </a:r>
            <a:r>
              <a:rPr lang="en-US" sz="2000" dirty="0"/>
              <a:t>= $</a:t>
            </a:r>
            <a:r>
              <a:rPr lang="en-US" sz="2000" dirty="0" smtClean="0"/>
              <a:t>100,000 </a:t>
            </a:r>
            <a:r>
              <a:rPr lang="en-US" sz="2000" dirty="0"/>
              <a:t>= </a:t>
            </a:r>
            <a:r>
              <a:rPr lang="en-US" sz="2000" u="sng" dirty="0"/>
              <a:t>Overall lobbying</a:t>
            </a:r>
            <a:r>
              <a:rPr lang="en-US" sz="2000" dirty="0"/>
              <a:t> limit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/>
              <a:t>25% of  $</a:t>
            </a:r>
            <a:r>
              <a:rPr lang="en-US" sz="2000" dirty="0" smtClean="0"/>
              <a:t>100,000 </a:t>
            </a:r>
            <a:r>
              <a:rPr lang="en-US" sz="2000" dirty="0"/>
              <a:t>= $</a:t>
            </a:r>
            <a:r>
              <a:rPr lang="en-US" sz="2000" dirty="0" smtClean="0"/>
              <a:t>25,000 </a:t>
            </a:r>
            <a:r>
              <a:rPr lang="en-US" sz="2000" dirty="0"/>
              <a:t>= </a:t>
            </a:r>
            <a:r>
              <a:rPr lang="en-US" sz="2000" u="sng" dirty="0"/>
              <a:t>Grassroots lobbying</a:t>
            </a:r>
            <a:r>
              <a:rPr lang="en-US" sz="2000" dirty="0"/>
              <a:t> limit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/>
              <a:t>Organization can spend up to $25,000 </a:t>
            </a:r>
            <a:r>
              <a:rPr lang="en-US" sz="2000" dirty="0"/>
              <a:t>on </a:t>
            </a:r>
            <a:r>
              <a:rPr lang="en-US" sz="2000" u="sng" dirty="0"/>
              <a:t>grassroots</a:t>
            </a:r>
            <a:r>
              <a:rPr lang="en-US" sz="2000" dirty="0"/>
              <a:t> lobbying, and $</a:t>
            </a:r>
            <a:r>
              <a:rPr lang="en-US" sz="2000" dirty="0" smtClean="0"/>
              <a:t>75,000 </a:t>
            </a:r>
            <a:r>
              <a:rPr lang="en-US" sz="2000" dirty="0"/>
              <a:t>on </a:t>
            </a:r>
            <a:r>
              <a:rPr lang="en-US" sz="2000" u="sng" dirty="0"/>
              <a:t>direct </a:t>
            </a:r>
            <a:r>
              <a:rPr lang="en-US" sz="2000" dirty="0"/>
              <a:t>lobbying or all $</a:t>
            </a:r>
            <a:r>
              <a:rPr lang="en-US" sz="2000" dirty="0" smtClean="0"/>
              <a:t>100,000 </a:t>
            </a:r>
            <a:r>
              <a:rPr lang="en-US" sz="2000" dirty="0"/>
              <a:t>on direct lobbying.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Ballot Initiative Work is </a:t>
            </a:r>
            <a:r>
              <a:rPr lang="en-US" altLang="en-US" sz="4000" u="sng"/>
              <a:t>Direct Lobbying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Public becomes the legislature.</a:t>
            </a:r>
          </a:p>
          <a:p>
            <a:r>
              <a:rPr lang="en-US" altLang="en-US" dirty="0"/>
              <a:t>Lobbying the public to vote for or against a legislative/constitutional measure.</a:t>
            </a:r>
          </a:p>
          <a:p>
            <a:r>
              <a:rPr lang="en-US" altLang="en-US" dirty="0" smtClean="0"/>
              <a:t>This is important </a:t>
            </a:r>
            <a:r>
              <a:rPr lang="en-US" altLang="en-US" dirty="0"/>
              <a:t>because (c)(3)s can spend more on direct lobbying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Close to 85% of all local and state arts ballot initiatives have passed.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Basic </a:t>
            </a:r>
            <a:r>
              <a:rPr lang="en-US" b="0" dirty="0" smtClean="0"/>
              <a:t>Rule for 501c3s in an Election Year</a:t>
            </a:r>
            <a:endParaRPr lang="en-US" b="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501(c</a:t>
            </a:r>
            <a:r>
              <a:rPr lang="en-US" dirty="0">
                <a:cs typeface="Times New Roman" pitchFamily="18" charset="0"/>
              </a:rPr>
              <a:t>)(</a:t>
            </a:r>
            <a:r>
              <a:rPr lang="en-US" dirty="0" smtClean="0">
                <a:cs typeface="Times New Roman" pitchFamily="18" charset="0"/>
              </a:rPr>
              <a:t>3) charitable organizations </a:t>
            </a:r>
            <a:r>
              <a:rPr lang="en-US" u="sng" dirty="0">
                <a:cs typeface="Times New Roman" pitchFamily="18" charset="0"/>
              </a:rPr>
              <a:t>may</a:t>
            </a:r>
            <a:r>
              <a:rPr lang="en-US" dirty="0">
                <a:cs typeface="Times New Roman" pitchFamily="18" charset="0"/>
              </a:rPr>
              <a:t> engage in educational activities related to the electoral process as long as they do not: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cs typeface="Times New Roman" pitchFamily="18" charset="0"/>
              </a:rPr>
              <a:t>	participate </a:t>
            </a:r>
            <a:r>
              <a:rPr lang="en-US" dirty="0">
                <a:cs typeface="Times New Roman" pitchFamily="18" charset="0"/>
              </a:rPr>
              <a:t>or </a:t>
            </a:r>
            <a:r>
              <a:rPr lang="en-US" dirty="0" smtClean="0">
                <a:cs typeface="Times New Roman" pitchFamily="18" charset="0"/>
              </a:rPr>
              <a:t>intervene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cs typeface="Times New Roman" pitchFamily="18" charset="0"/>
              </a:rPr>
              <a:t>	in </a:t>
            </a:r>
            <a:r>
              <a:rPr lang="en-US" dirty="0">
                <a:cs typeface="Times New Roman" pitchFamily="18" charset="0"/>
              </a:rPr>
              <a:t>any political </a:t>
            </a:r>
            <a:r>
              <a:rPr lang="en-US" dirty="0" smtClean="0">
                <a:cs typeface="Times New Roman" pitchFamily="18" charset="0"/>
              </a:rPr>
              <a:t>campaign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cs typeface="Times New Roman" pitchFamily="18" charset="0"/>
              </a:rPr>
              <a:t>	in </a:t>
            </a:r>
            <a:r>
              <a:rPr lang="en-US" dirty="0">
                <a:cs typeface="Times New Roman" pitchFamily="18" charset="0"/>
              </a:rPr>
              <a:t>support of, or in opposition to, any candidate </a:t>
            </a:r>
            <a:r>
              <a:rPr lang="en-US" dirty="0" smtClean="0">
                <a:cs typeface="Times New Roman" pitchFamily="18" charset="0"/>
              </a:rPr>
              <a:t>	for </a:t>
            </a:r>
            <a:r>
              <a:rPr lang="en-US" dirty="0">
                <a:cs typeface="Times New Roman" pitchFamily="18" charset="0"/>
              </a:rPr>
              <a:t>public office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92D050"/>
      </a:dk2>
      <a:lt2>
        <a:srgbClr val="EBDDC3"/>
      </a:lt2>
      <a:accent1>
        <a:srgbClr val="00B0F0"/>
      </a:accent1>
      <a:accent2>
        <a:srgbClr val="F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3791</TotalTime>
  <Words>1264</Words>
  <Application>Microsoft Office PowerPoint</Application>
  <PresentationFormat>On-screen Show (4:3)</PresentationFormat>
  <Paragraphs>233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Median</vt:lpstr>
      <vt:lpstr>Acrobat Document</vt:lpstr>
      <vt:lpstr>Nina Ozlu Tunceli</vt:lpstr>
      <vt:lpstr>Arts Action Fund Mission</vt:lpstr>
      <vt:lpstr>Arts Action Fund Goals</vt:lpstr>
      <vt:lpstr>Difference between nonprofits</vt:lpstr>
      <vt:lpstr>Definitions for 501(c)(3) nonprofits</vt:lpstr>
      <vt:lpstr>Financial Lobbying Limits for a 501c3</vt:lpstr>
      <vt:lpstr>Grassroots Lobbying Expenditures</vt:lpstr>
      <vt:lpstr>Ballot Initiative Work is Direct Lobbying</vt:lpstr>
      <vt:lpstr>Basic Rule for 501c3s in an Election Year</vt:lpstr>
      <vt:lpstr>Permissible Educational Activities </vt:lpstr>
      <vt:lpstr>PowerPoint Presentation</vt:lpstr>
      <vt:lpstr>Impacting Public Policy</vt:lpstr>
      <vt:lpstr>Strength Through Collective Action</vt:lpstr>
      <vt:lpstr>Power of a Unified Message</vt:lpstr>
      <vt:lpstr>Communicating Public Benefits </vt:lpstr>
      <vt:lpstr> 10 Reasons to Support the Arts </vt:lpstr>
      <vt:lpstr>Creative Industries – California</vt:lpstr>
      <vt:lpstr>Creative Industries  CA-49</vt:lpstr>
      <vt:lpstr>Creative Industries  CA-45</vt:lpstr>
      <vt:lpstr>Key California Committee Assignments</vt:lpstr>
      <vt:lpstr>Chairman Ken Calvert (R-CA-42)</vt:lpstr>
      <vt:lpstr>National Petitions – Fall 2013</vt:lpstr>
      <vt:lpstr>Federal Programs &amp; FY14 Budgets</vt:lpstr>
      <vt:lpstr>Congressional Caucuses - CA members</vt:lpstr>
      <vt:lpstr>Local Petitions – Tucson in April 2014</vt:lpstr>
      <vt:lpstr>How do I get involved?</vt:lpstr>
      <vt:lpstr>How Do You Get Involved?</vt:lpstr>
      <vt:lpstr>Sign up Cards – Get 3 to join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AAF logo</dc:title>
  <dc:creator>Samantha Steelman</dc:creator>
  <cp:lastModifiedBy>Daniel Foster</cp:lastModifiedBy>
  <cp:revision>123</cp:revision>
  <dcterms:created xsi:type="dcterms:W3CDTF">2013-11-05T22:04:58Z</dcterms:created>
  <dcterms:modified xsi:type="dcterms:W3CDTF">2014-05-17T17:48:46Z</dcterms:modified>
</cp:coreProperties>
</file>